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3" r:id="rId3"/>
    <p:sldId id="264" r:id="rId4"/>
    <p:sldId id="270" r:id="rId5"/>
    <p:sldId id="265" r:id="rId6"/>
    <p:sldId id="269" r:id="rId7"/>
    <p:sldId id="266" r:id="rId8"/>
    <p:sldId id="277" r:id="rId9"/>
    <p:sldId id="267" r:id="rId10"/>
    <p:sldId id="278" r:id="rId11"/>
    <p:sldId id="275" r:id="rId12"/>
    <p:sldId id="280" r:id="rId13"/>
    <p:sldId id="273" r:id="rId14"/>
    <p:sldId id="279" r:id="rId15"/>
    <p:sldId id="2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06" autoAdjust="0"/>
    <p:restoredTop sz="87634" autoAdjust="0"/>
  </p:normalViewPr>
  <p:slideViewPr>
    <p:cSldViewPr>
      <p:cViewPr>
        <p:scale>
          <a:sx n="78" d="100"/>
          <a:sy n="78" d="100"/>
        </p:scale>
        <p:origin x="-1182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2000240"/>
            <a:ext cx="6286544" cy="1928826"/>
          </a:xfrm>
        </p:spPr>
        <p:txBody>
          <a:bodyPr>
            <a:normAutofit/>
          </a:bodyPr>
          <a:lstStyle/>
          <a:p>
            <a:pPr algn="ctr"/>
            <a:r>
              <a:rPr lang="ru-RU" b="0" i="1" dirty="0" smtClean="0">
                <a:solidFill>
                  <a:srgbClr val="FF0000"/>
                </a:solidFill>
              </a:rPr>
              <a:t>развивающая предметно-пространственная среда в группе «Капельки»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5357826"/>
            <a:ext cx="4457704" cy="8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Составитель:   </a:t>
            </a:r>
            <a:r>
              <a:rPr lang="ru-RU" dirty="0" err="1" smtClean="0">
                <a:solidFill>
                  <a:schemeClr val="tx1"/>
                </a:solidFill>
              </a:rPr>
              <a:t>Фисюк</a:t>
            </a:r>
            <a:r>
              <a:rPr lang="ru-RU" dirty="0" smtClean="0">
                <a:solidFill>
                  <a:schemeClr val="tx1"/>
                </a:solidFill>
              </a:rPr>
              <a:t> М.В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screen"/>
          <a:srcRect l="6774" t="7976" r="6750" b="6874"/>
          <a:stretch>
            <a:fillRect/>
          </a:stretch>
        </p:blipFill>
        <p:spPr bwMode="auto">
          <a:xfrm>
            <a:off x="7051532" y="285729"/>
            <a:ext cx="1663871" cy="164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6876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planetadetstva.net/wp-content/uploads/2016/12/razvivayushhaya-predmetno-prostranstvennaya-sreda-gruppy-dou-iz-opyta-raboty-vospitatelej6-300x237.jpg"/>
          <p:cNvPicPr/>
          <p:nvPr/>
        </p:nvPicPr>
        <p:blipFill>
          <a:blip r:embed="rId2"/>
          <a:srcRect l="10667" t="43882"/>
          <a:stretch>
            <a:fillRect/>
          </a:stretch>
        </p:blipFill>
        <p:spPr bwMode="auto">
          <a:xfrm>
            <a:off x="1285852" y="4286256"/>
            <a:ext cx="221457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71472" y="5572141"/>
            <a:ext cx="36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Центр наполнен наглядно-демонстрационным материалом, картотекой  </a:t>
            </a:r>
            <a:r>
              <a:rPr lang="ru-RU" sz="1200" dirty="0" err="1" smtClean="0"/>
              <a:t>потешек</a:t>
            </a:r>
            <a:r>
              <a:rPr lang="ru-RU" sz="1200" dirty="0" smtClean="0"/>
              <a:t>, схемы для пересказа, картинки для составления рассказа, дидактические игры, игры для развития фонематического </a:t>
            </a:r>
            <a:r>
              <a:rPr lang="ru-RU" sz="1200" dirty="0" err="1" smtClean="0"/>
              <a:t>слухаи</a:t>
            </a:r>
            <a:r>
              <a:rPr lang="ru-RU" sz="1200" dirty="0" smtClean="0"/>
              <a:t> др.</a:t>
            </a:r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12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Речевого направления</a:t>
            </a:r>
            <a:r>
              <a:rPr lang="ru-RU" sz="3200" b="1" dirty="0" smtClean="0">
                <a:solidFill>
                  <a:srgbClr val="FF0000"/>
                </a:solidFill>
              </a:rPr>
              <a:t>:</a:t>
            </a:r>
            <a:endParaRPr lang="ru-RU" dirty="0"/>
          </a:p>
        </p:txBody>
      </p:sp>
      <p:pic>
        <p:nvPicPr>
          <p:cNvPr id="7" name="Содержимое 6"/>
          <p:cNvPicPr>
            <a:picLocks noGrp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857364"/>
            <a:ext cx="277177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2500" dirty="0" smtClean="0"/>
              <a:t>           </a:t>
            </a:r>
          </a:p>
          <a:p>
            <a:pPr>
              <a:buNone/>
            </a:pPr>
            <a:r>
              <a:rPr lang="ru-RU" sz="2500" dirty="0" smtClean="0"/>
              <a:t>             Центр наполнен книгами,      иллюстрациями, клей, ножницы, скотч для ремонта книг.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457200" y="1000108"/>
            <a:ext cx="3657600" cy="6429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Центр речевого развития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3400" y="928670"/>
            <a:ext cx="3657600" cy="785818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Центр «Здравствуй, книжка!»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screen"/>
          <a:srcRect b="13889"/>
          <a:stretch>
            <a:fillRect/>
          </a:stretch>
        </p:blipFill>
        <p:spPr bwMode="auto">
          <a:xfrm>
            <a:off x="1285852" y="1857364"/>
            <a:ext cx="214314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428604"/>
            <a:ext cx="5500726" cy="428628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solidFill>
                  <a:srgbClr val="FF0000"/>
                </a:solidFill>
              </a:rPr>
              <a:t>Театрально-музыкальный уголок.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5357826"/>
            <a:ext cx="6743720" cy="1285884"/>
          </a:xfrm>
        </p:spPr>
        <p:txBody>
          <a:bodyPr>
            <a:normAutofit/>
          </a:bodyPr>
          <a:lstStyle/>
          <a:p>
            <a:r>
              <a:rPr lang="ru-RU" sz="1600" b="0" dirty="0" smtClean="0">
                <a:solidFill>
                  <a:schemeClr val="tx1"/>
                </a:solidFill>
              </a:rPr>
              <a:t>Уголок представлен различными видами театров (плоскостной, конусный, теневой, лопаточки, театр на пальчиках, театр на ложках), куклы </a:t>
            </a:r>
            <a:r>
              <a:rPr lang="ru-RU" sz="1600" b="0" dirty="0" err="1" smtClean="0">
                <a:solidFill>
                  <a:schemeClr val="tx1"/>
                </a:solidFill>
              </a:rPr>
              <a:t>Би-Ба-Бо</a:t>
            </a:r>
            <a:r>
              <a:rPr lang="ru-RU" sz="1600" b="0" dirty="0" smtClean="0">
                <a:solidFill>
                  <a:schemeClr val="tx1"/>
                </a:solidFill>
              </a:rPr>
              <a:t>, ширмы, декорации, костюмы, музыкальные инструменты.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71546"/>
            <a:ext cx="351472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142984"/>
            <a:ext cx="3214710" cy="19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00" y="3286124"/>
            <a:ext cx="3781425" cy="2127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57818" y="3357562"/>
            <a:ext cx="292895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240" y="214290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Художественно – эстетическое развитие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571480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FF0000"/>
                </a:solidFill>
              </a:rPr>
              <a:t>Центр ИЗО и творчества 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 l="20524" t="5128" r="20951" b="4558"/>
          <a:stretch>
            <a:fillRect/>
          </a:stretch>
        </p:blipFill>
        <p:spPr bwMode="auto">
          <a:xfrm>
            <a:off x="2714612" y="1643050"/>
            <a:ext cx="2000263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142984"/>
            <a:ext cx="3390900" cy="190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857628"/>
            <a:ext cx="38100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429256" y="4143380"/>
            <a:ext cx="2447925" cy="1835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58" y="928670"/>
            <a:ext cx="22145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Уголок наполнен:</a:t>
            </a:r>
          </a:p>
          <a:p>
            <a:r>
              <a:rPr lang="ru-RU" sz="1200" dirty="0" smtClean="0"/>
              <a:t>трафаретами, шаблонами, различным видом бумаги, обоями, красками, различным пластилином, гипсом, штампами, кистями, щетками, соломками, мыльными пузырями, досками для рисования крупой, рисования на песке  и т.д. Материал находится в доступе для детей.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285728"/>
            <a:ext cx="5143536" cy="500066"/>
          </a:xfrm>
        </p:spPr>
        <p:txBody>
          <a:bodyPr>
            <a:normAutofit/>
          </a:bodyPr>
          <a:lstStyle/>
          <a:p>
            <a:pPr algn="ctr"/>
            <a:r>
              <a:rPr lang="ru-RU" sz="2000" u="sng" dirty="0" smtClean="0">
                <a:solidFill>
                  <a:srgbClr val="FF0000"/>
                </a:solidFill>
              </a:rPr>
              <a:t>Центр безопасности</a:t>
            </a:r>
            <a:r>
              <a:rPr lang="ru-RU" sz="2000" dirty="0" smtClean="0">
                <a:solidFill>
                  <a:srgbClr val="FF0000"/>
                </a:solidFill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4857760"/>
            <a:ext cx="6457968" cy="1517162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Уголок наполнен наглядно-демонстрационным материалом, светофором, дидактическими играми, атрибутами к сюжетно-ролевым играм(пожарный, полицейский, военный формой), дорожными знаками.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928670"/>
            <a:ext cx="2886075" cy="3535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 l="19401" t="28125"/>
          <a:stretch>
            <a:fillRect/>
          </a:stretch>
        </p:blipFill>
        <p:spPr bwMode="auto">
          <a:xfrm>
            <a:off x="3000364" y="1428736"/>
            <a:ext cx="2500330" cy="3080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lanetadetstva.net/wp-content/uploads/2016/12/razvivayushhaya-predmetno-prostranstvennaya-sreda-gruppy-dou-iz-opyta-raboty-vospitatelej4-201x300.jpg"/>
          <p:cNvPicPr/>
          <p:nvPr/>
        </p:nvPicPr>
        <p:blipFill>
          <a:blip r:embed="rId4"/>
          <a:srcRect t="52000"/>
          <a:stretch>
            <a:fillRect/>
          </a:stretch>
        </p:blipFill>
        <p:spPr bwMode="auto">
          <a:xfrm>
            <a:off x="642910" y="1643050"/>
            <a:ext cx="205740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50004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Центр уединения.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screen"/>
          <a:srcRect l="6894" r="20559" b="25067"/>
          <a:stretch>
            <a:fillRect/>
          </a:stretch>
        </p:blipFill>
        <p:spPr bwMode="auto">
          <a:xfrm>
            <a:off x="571472" y="1071546"/>
            <a:ext cx="225517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597" y="4357694"/>
            <a:ext cx="250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Уединение ребенка на некоторое время. Создание психологически комфортного места в группе.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57950" y="2928934"/>
            <a:ext cx="2002932" cy="352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6116" y="2285992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215075" y="1785926"/>
            <a:ext cx="25003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0000"/>
                </a:solidFill>
              </a:rPr>
              <a:t>«Моё настроение», </a:t>
            </a:r>
            <a:r>
              <a:rPr lang="ru-RU" sz="1100" dirty="0" smtClean="0"/>
              <a:t>в котором учу детей, передавать свои эмоции, делиться своими переживаниями и замечать эмоциональное состояние окружающих. 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3214678" y="5572140"/>
            <a:ext cx="25003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« </a:t>
            </a:r>
            <a:r>
              <a:rPr lang="ru-RU" sz="1100" dirty="0" smtClean="0"/>
              <a:t>Любовь к родному краю, родной культуре, родной речи начинается с малого – с любви к своей семье, к своему жилищу, к своему детскому саду. </a:t>
            </a:r>
            <a:endParaRPr lang="ru-RU" sz="1100" dirty="0"/>
          </a:p>
        </p:txBody>
      </p:sp>
      <p:pic>
        <p:nvPicPr>
          <p:cNvPr id="11" name="Рисунок 10"/>
          <p:cNvPicPr/>
          <p:nvPr/>
        </p:nvPicPr>
        <p:blipFill>
          <a:blip r:embed="rId5" cstate="screen"/>
          <a:srcRect l="9781" r="9246"/>
          <a:stretch>
            <a:fillRect/>
          </a:stretch>
        </p:blipFill>
        <p:spPr bwMode="auto">
          <a:xfrm>
            <a:off x="3286116" y="214290"/>
            <a:ext cx="2628900" cy="1827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348" y="642918"/>
            <a:ext cx="464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56" b="4883"/>
          <a:stretch/>
        </p:blipFill>
        <p:spPr bwMode="auto">
          <a:xfrm>
            <a:off x="500034" y="3429000"/>
            <a:ext cx="503254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72198" y="357166"/>
            <a:ext cx="2305043" cy="26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590075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«Развивающая предметно-пространственная среда должна быть содержательно-насыщенной, трансформируемой, </a:t>
            </a:r>
            <a:r>
              <a:rPr lang="ru-RU" sz="1800" b="1" i="1" dirty="0" err="1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полуфункциональной,вариативной</a:t>
            </a:r>
            <a:r>
              <a:rPr lang="ru-RU" sz="1800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, доступной и безопасной» (</a:t>
            </a:r>
            <a:r>
              <a:rPr lang="ru-RU" sz="1800" b="1" i="1" dirty="0" err="1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ФГОСдошкольного</a:t>
            </a:r>
            <a:r>
              <a:rPr lang="ru-RU" sz="1800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образования)</a:t>
            </a:r>
            <a:endParaRPr lang="ru-RU" b="1" dirty="0"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972056" cy="1828800"/>
          </a:xfrm>
        </p:spPr>
        <p:txBody>
          <a:bodyPr/>
          <a:lstStyle/>
          <a:p>
            <a:pPr>
              <a:buNone/>
            </a:pPr>
            <a:r>
              <a:rPr lang="ru-RU" sz="1400" dirty="0" smtClean="0"/>
              <a:t>В нашей группе организованно пространство для движений и игры малышей. Создан центр сюжетно-ролевых игр для девочек : «Дочки-матери», «Больница», «Магазин». Который оснащён куклами, посудой , муляжами фруктов , овощей, и прочими атрибутами. Центр сюжетно-ролевых игр для мальчиков: «Шофер», «Строитель». Оснащён машинами, инструментами.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7500"/>
          <a:stretch>
            <a:fillRect/>
          </a:stretch>
        </p:blipFill>
        <p:spPr bwMode="auto">
          <a:xfrm>
            <a:off x="6072198" y="4000504"/>
            <a:ext cx="2415895" cy="265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3357562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43240" y="3714752"/>
            <a:ext cx="2786082" cy="208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1571612"/>
            <a:ext cx="3120207" cy="193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467600" cy="17859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Основной вид деятельности малышей – игровой. В игровом центре собраны игрушки, которые знакомят детей с окружающими их предметами быта. Малыши знакомятся с новыми для них предметами и учатся действовать с ними. Полученные знания и навыки переносят в повседневную жизнь.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1500174"/>
            <a:ext cx="2603905" cy="347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3" cstate="screen"/>
          <a:srcRect t="7496" r="12725" b="6145"/>
          <a:stretch>
            <a:fillRect/>
          </a:stretch>
        </p:blipFill>
        <p:spPr bwMode="auto">
          <a:xfrm>
            <a:off x="6215074" y="1214422"/>
            <a:ext cx="2428892" cy="325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screen"/>
          <a:srcRect l="14751" t="11305" r="21112" b="16293"/>
          <a:stretch>
            <a:fillRect/>
          </a:stretch>
        </p:blipFill>
        <p:spPr bwMode="auto">
          <a:xfrm>
            <a:off x="3571868" y="1714488"/>
            <a:ext cx="2190752" cy="315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err="1" smtClean="0">
                <a:solidFill>
                  <a:srgbClr val="FF0000"/>
                </a:solidFill>
              </a:rPr>
              <a:t>Трансформируемость</a:t>
            </a:r>
            <a:r>
              <a:rPr lang="ru-RU" sz="1400" b="1" dirty="0" smtClean="0">
                <a:solidFill>
                  <a:srgbClr val="FF0000"/>
                </a:solidFill>
              </a:rPr>
              <a:t>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9" y="1285860"/>
            <a:ext cx="19288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868" y="1357298"/>
            <a:ext cx="22907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57224" y="3857628"/>
            <a:ext cx="253388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643702" y="1285860"/>
            <a:ext cx="198596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643306" y="4214818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Дети использует в игре  мягкие модули маты,  стулья, коробки, перевернутую мебель – игра в хоккей, ширмы и т.д.; наличие в группе полифункциональных (не обладающих жестко закрепленным способом употребления) предметов, в том числе природных материалов, пригодных для использования в разных видах детской активности (в том числе в качестве предметов- заместителей в детской игре)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3985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Центры игр для сенсорного развития детей: Игры-лабиринты с передвижными бусинами Логические кубы нескольких видов Пирамидки нескольких видов Игры-вкладыши на закрепление цвета нескольких видов Конструкторы двух видов Игра «Рыбалка» Мозаика- вкладыши Мягкий конструктор-коврик со вставными элементами Шнуровка на разные лексические темы </a:t>
            </a:r>
            <a:r>
              <a:rPr lang="ru-RU" sz="1400" b="1" dirty="0" err="1" smtClean="0">
                <a:solidFill>
                  <a:srgbClr val="FF0000"/>
                </a:solidFill>
              </a:rPr>
              <a:t>Игрвы</a:t>
            </a:r>
            <a:r>
              <a:rPr lang="ru-RU" sz="1400" b="1" dirty="0" smtClean="0">
                <a:solidFill>
                  <a:srgbClr val="FF0000"/>
                </a:solidFill>
              </a:rPr>
              <a:t>- вкладыши на разные лексические темы  </a:t>
            </a:r>
            <a:r>
              <a:rPr lang="ru-RU" sz="1400" b="1" dirty="0" err="1" smtClean="0">
                <a:solidFill>
                  <a:srgbClr val="FF0000"/>
                </a:solidFill>
              </a:rPr>
              <a:t>Пазлы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9" name="Содержимое 8"/>
          <p:cNvPicPr>
            <a:picLocks noGrp="1"/>
          </p:cNvPicPr>
          <p:nvPr>
            <p:ph sz="quarter" idx="1"/>
          </p:nvPr>
        </p:nvPicPr>
        <p:blipFill>
          <a:blip r:embed="rId2" cstate="screen"/>
          <a:srcRect l="17532"/>
          <a:stretch>
            <a:fillRect/>
          </a:stretch>
        </p:blipFill>
        <p:spPr bwMode="auto">
          <a:xfrm>
            <a:off x="5715008" y="1643050"/>
            <a:ext cx="2928958" cy="225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785926"/>
            <a:ext cx="3257554" cy="190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screen"/>
          <a:srcRect b="26149"/>
          <a:stretch>
            <a:fillRect/>
          </a:stretch>
        </p:blipFill>
        <p:spPr bwMode="auto">
          <a:xfrm>
            <a:off x="2500298" y="3786190"/>
            <a:ext cx="2838450" cy="279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11222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</a:rPr>
              <a:t>Игры с прищепками для детей относятся к модульной гимнастике, которая подразумевает занятия с предметами, которые сами по себе не разбираются, но из них можно делать другие вещи. С помощью такой гимнастики укрепляется и развивается кисть и два пальца руки, которые в последующем будут активно задействованы в письме.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5720" y="1285860"/>
            <a:ext cx="2286016" cy="297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28926" y="1285860"/>
            <a:ext cx="200383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428736"/>
            <a:ext cx="36131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screen"/>
          <a:srcRect l="8338" t="14423" r="6681"/>
          <a:stretch>
            <a:fillRect/>
          </a:stretch>
        </p:blipFill>
        <p:spPr bwMode="auto">
          <a:xfrm>
            <a:off x="6000760" y="3857628"/>
            <a:ext cx="1848412" cy="248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85721" y="4643446"/>
            <a:ext cx="2571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0000"/>
                </a:solidFill>
              </a:rPr>
              <a:t>Так же используется в работе с детьми любой бросовый материал: пробки, шишки, банки, коробки …</a:t>
            </a:r>
          </a:p>
          <a:p>
            <a:pPr lvl="0" algn="ctr"/>
            <a:r>
              <a:rPr lang="ru-RU" sz="1600" dirty="0" smtClean="0">
                <a:solidFill>
                  <a:srgbClr val="FF0000"/>
                </a:solidFill>
              </a:rPr>
              <a:t>Игры сделанные своими руками</a:t>
            </a:r>
            <a:endParaRPr lang="ru-RU" dirty="0"/>
          </a:p>
        </p:txBody>
      </p:sp>
      <p:pic>
        <p:nvPicPr>
          <p:cNvPr id="11" name="Рисунок 10" descr="http://ped-kopilka.ru/upload/blogs/20547_02d54e319f5d0e0940f1482cd4bb1223.jpg.jpg"/>
          <p:cNvPicPr/>
          <p:nvPr/>
        </p:nvPicPr>
        <p:blipFill>
          <a:blip r:embed="rId6" cstate="screen"/>
          <a:srcRect t="4952" b="9105"/>
          <a:stretch>
            <a:fillRect/>
          </a:stretch>
        </p:blipFill>
        <p:spPr bwMode="auto">
          <a:xfrm>
            <a:off x="3571868" y="4714884"/>
            <a:ext cx="1552575" cy="177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6829444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/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300" b="1" i="1" dirty="0" smtClean="0">
                <a:solidFill>
                  <a:srgbClr val="FF0000"/>
                </a:solidFill>
              </a:rPr>
              <a:t>Двигательная зона</a:t>
            </a:r>
            <a:r>
              <a:rPr lang="ru-RU" sz="1300" b="1" dirty="0" smtClean="0">
                <a:solidFill>
                  <a:srgbClr val="FF0000"/>
                </a:solidFill>
              </a:rPr>
              <a:t/>
            </a:r>
            <a:br>
              <a:rPr lang="ru-RU" sz="1300" b="1" dirty="0" smtClean="0">
                <a:solidFill>
                  <a:srgbClr val="FF0000"/>
                </a:solidFill>
              </a:rPr>
            </a:br>
            <a:r>
              <a:rPr lang="ru-RU" sz="1300" b="1" dirty="0" smtClean="0">
                <a:solidFill>
                  <a:srgbClr val="FF0000"/>
                </a:solidFill>
              </a:rPr>
              <a:t>Одним из самых любимых уголков в группе является центр физической активности.. Здесь есть: коврики, дорожки массажные (для профилактики плоскостопия) ; мячи; обручи; скакалки; кегли; кубы; шнуры длинные и короткие; мешочки с грузом; ленты разных цветов; флажки; атрибуты для проведения подвижных игр и утренней гимнастик, </a:t>
            </a:r>
            <a:r>
              <a:rPr lang="ru-RU" sz="1300" b="1" dirty="0" err="1" smtClean="0">
                <a:solidFill>
                  <a:srgbClr val="FF0000"/>
                </a:solidFill>
              </a:rPr>
              <a:t>тренажоры</a:t>
            </a:r>
            <a:r>
              <a:rPr lang="ru-RU" sz="1300" b="1" dirty="0" smtClean="0">
                <a:solidFill>
                  <a:srgbClr val="FF0000"/>
                </a:solidFill>
              </a:rPr>
              <a:t> для дыхания и др.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4357694"/>
            <a:ext cx="3579621" cy="20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43174" y="1500174"/>
            <a:ext cx="2971800" cy="257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1472" y="2000240"/>
            <a:ext cx="164307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maam.ru/upload/blogs/63f3af9873240feb0ac61669cc7348bb.jpg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86380" y="4214818"/>
            <a:ext cx="2933700" cy="219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15008" y="1857364"/>
            <a:ext cx="3086100" cy="173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14290"/>
            <a:ext cx="6172200" cy="571504"/>
          </a:xfrm>
        </p:spPr>
        <p:txBody>
          <a:bodyPr>
            <a:normAutofit/>
          </a:bodyPr>
          <a:lstStyle/>
          <a:p>
            <a:r>
              <a:rPr lang="ru-RU" sz="1800" u="sng" dirty="0" smtClean="0">
                <a:solidFill>
                  <a:srgbClr val="FF0000"/>
                </a:solidFill>
              </a:rPr>
              <a:t>Экспериментально-исследовательский центр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4857760"/>
            <a:ext cx="7786742" cy="1643074"/>
          </a:xfrm>
        </p:spPr>
        <p:txBody>
          <a:bodyPr>
            <a:normAutofit fontScale="77500" lnSpcReduction="20000"/>
          </a:bodyPr>
          <a:lstStyle/>
          <a:p>
            <a:r>
              <a:rPr lang="ru-RU" sz="2200" b="0" dirty="0" smtClean="0">
                <a:solidFill>
                  <a:schemeClr val="tx1"/>
                </a:solidFill>
              </a:rPr>
              <a:t>В центре есть Разнообразные приборы, гири, мыльные пузыри, образцы тканей, магниты, зеркала, воронки, шампунь, песок, земля, вертушки, камни, сахар, соль, пенопласт, пластилин, резина, шарики.</a:t>
            </a:r>
          </a:p>
          <a:p>
            <a:r>
              <a:rPr lang="ru-RU" sz="2200" b="0" dirty="0" smtClean="0">
                <a:solidFill>
                  <a:schemeClr val="tx1"/>
                </a:solidFill>
              </a:rPr>
              <a:t>Всё это поддерживает активный интерес детей к окружающей среде. Открывает ребенку мир природы.  Удовлетворяет детскую любознательность , обогащает опыт исследовательских действий посредством познавательно-исследовательской деятельности.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00430" y="2857496"/>
            <a:ext cx="260985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 b="11245"/>
          <a:stretch>
            <a:fillRect/>
          </a:stretch>
        </p:blipFill>
        <p:spPr bwMode="auto">
          <a:xfrm>
            <a:off x="6215074" y="1000108"/>
            <a:ext cx="2686867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/>
          <a:srcRect t="24038" r="5398" b="20673"/>
          <a:stretch>
            <a:fillRect/>
          </a:stretch>
        </p:blipFill>
        <p:spPr bwMode="auto">
          <a:xfrm>
            <a:off x="500034" y="1000108"/>
            <a:ext cx="2785441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00430" y="857232"/>
            <a:ext cx="2412999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467600" cy="1357322"/>
          </a:xfrm>
        </p:spPr>
        <p:txBody>
          <a:bodyPr>
            <a:normAutofit/>
          </a:bodyPr>
          <a:lstStyle/>
          <a:p>
            <a:pPr algn="ctr"/>
            <a:r>
              <a:rPr lang="ru-RU" sz="1300" b="1" dirty="0" smtClean="0">
                <a:solidFill>
                  <a:srgbClr val="FF0000"/>
                </a:solidFill>
              </a:rPr>
              <a:t>Центр природы. </a:t>
            </a:r>
            <a:br>
              <a:rPr lang="ru-RU" sz="1300" b="1" dirty="0" smtClean="0">
                <a:solidFill>
                  <a:srgbClr val="FF0000"/>
                </a:solidFill>
              </a:rPr>
            </a:br>
            <a:r>
              <a:rPr lang="ru-RU" sz="1300" b="1" dirty="0" smtClean="0">
                <a:solidFill>
                  <a:srgbClr val="FF0000"/>
                </a:solidFill>
              </a:rPr>
              <a:t>Особая роль в воспитании детей принадлежит природе, познание природного окружения вначале осуществляется чувственным путем, при помощи зрения, слуха, осязания, обоняния. Чем больше органов чувств «задействовано» в познании, тем больше признаков и свойств выделяет ребенок в исследуемом объекте, явлении, а, следовательно, тем богаче становятся его представления</a:t>
            </a:r>
            <a:endParaRPr lang="ru-RU" b="1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screen"/>
          <a:stretch>
            <a:fillRect/>
          </a:stretch>
        </p:blipFill>
        <p:spPr bwMode="auto">
          <a:xfrm>
            <a:off x="4929190" y="4357694"/>
            <a:ext cx="2930378" cy="206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1785926"/>
            <a:ext cx="292895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1643050"/>
            <a:ext cx="3362328" cy="248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14348" y="4500570"/>
            <a:ext cx="340995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</TotalTime>
  <Words>549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развивающая предметно-пространственная среда в группе «Капельки»</vt:lpstr>
      <vt:lpstr>«Развивающая предметно-пространственная среда должна быть содержательно-насыщенной, трансформируемой, полуфункциональной,вариативной, доступной и безопасной» (ФГОСдошкольного образования)</vt:lpstr>
      <vt:lpstr>     Основной вид деятельности малышей – игровой. В игровом центре собраны игрушки, которые знакомят детей с окружающими их предметами быта. Малыши знакомятся с новыми для них предметами и учатся действовать с ними. Полученные знания и навыки переносят в повседневную жизнь. </vt:lpstr>
      <vt:lpstr>Трансформируемость пространства 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детей.</vt:lpstr>
      <vt:lpstr>Центры игр для сенсорного развития детей: Игры-лабиринты с передвижными бусинами Логические кубы нескольких видов Пирамидки нескольких видов Игры-вкладыши на закрепление цвета нескольких видов Конструкторы двух видов Игра «Рыбалка» Мозаика- вкладыши Мягкий конструктор-коврик со вставными элементами Шнуровка на разные лексические темы Игрвы- вкладыши на разные лексические темы  Пазлы</vt:lpstr>
      <vt:lpstr>Игры с прищепками для детей относятся к модульной гимнастике, которая подразумевает занятия с предметами, которые сами по себе не разбираются, но из них можно делать другие вещи. С помощью такой гимнастики укрепляется и развивается кисть и два пальца руки, которые в последующем будут активно задействованы в письме.</vt:lpstr>
      <vt:lpstr>  Двигательная зона Одним из самых любимых уголков в группе является центр физической активности.. Здесь есть: коврики, дорожки массажные (для профилактики плоскостопия) ; мячи; обручи; скакалки; кегли; кубы; шнуры длинные и короткие; мешочки с грузом; ленты разных цветов; флажки; атрибуты для проведения подвижных игр и утренней гимнастик, тренажоры для дыхания и др.</vt:lpstr>
      <vt:lpstr>Экспериментально-исследовательский центр</vt:lpstr>
      <vt:lpstr>Центр природы.  Особая роль в воспитании детей принадлежит природе, познание природного окружения вначале осуществляется чувственным путем, при помощи зрения, слуха, осязания, обоняния. Чем больше органов чувств «задействовано» в познании, тем больше признаков и свойств выделяет ребенок в исследуемом объекте, явлении, а, следовательно, тем богаче становятся его представления</vt:lpstr>
      <vt:lpstr>Речевого направления:</vt:lpstr>
      <vt:lpstr>Театрально-музыкальный уголок.</vt:lpstr>
      <vt:lpstr>Слайд 12</vt:lpstr>
      <vt:lpstr>Центр безопасности.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Вариативность среды группы .</dc:title>
  <dc:creator>Татьяна</dc:creator>
  <cp:lastModifiedBy>7</cp:lastModifiedBy>
  <cp:revision>61</cp:revision>
  <dcterms:created xsi:type="dcterms:W3CDTF">2017-09-22T16:10:09Z</dcterms:created>
  <dcterms:modified xsi:type="dcterms:W3CDTF">2022-07-05T10:28:58Z</dcterms:modified>
</cp:coreProperties>
</file>